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8" r:id="rId3"/>
    <p:sldId id="277" r:id="rId4"/>
    <p:sldId id="270" r:id="rId5"/>
    <p:sldId id="278" r:id="rId6"/>
    <p:sldId id="279" r:id="rId7"/>
    <p:sldId id="280" r:id="rId8"/>
    <p:sldId id="281" r:id="rId9"/>
    <p:sldId id="272" r:id="rId10"/>
    <p:sldId id="273" r:id="rId11"/>
    <p:sldId id="274" r:id="rId12"/>
    <p:sldId id="275" r:id="rId13"/>
    <p:sldId id="276" r:id="rId14"/>
    <p:sldId id="282" r:id="rId15"/>
    <p:sldId id="284" r:id="rId16"/>
    <p:sldId id="285" r:id="rId17"/>
    <p:sldId id="286" r:id="rId18"/>
    <p:sldId id="287" r:id="rId19"/>
    <p:sldId id="283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customXml" Target="../customXml/item3.xml"/><Relationship Id="rId26" Type="http://schemas.openxmlformats.org/officeDocument/2006/relationships/customXml" Target="../customXml/item2.xml"/><Relationship Id="rId25" Type="http://schemas.openxmlformats.org/officeDocument/2006/relationships/customXml" Target="../customXml/item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929" y="639098"/>
            <a:ext cx="6253317" cy="3615662"/>
          </a:xfrm>
        </p:spPr>
        <p:txBody>
          <a:bodyPr>
            <a:normAutofit/>
          </a:bodyPr>
          <a:lstStyle/>
          <a:p>
            <a:r>
              <a:rPr lang="en-US" sz="5400" dirty="0"/>
              <a:t>P</a:t>
            </a:r>
            <a:r>
              <a:rPr lang="en-IN" altLang="en-US" sz="5400" dirty="0"/>
              <a:t>roduct Sales Analysis</a:t>
            </a:r>
            <a:endParaRPr lang="en-IN" altLang="en-US" sz="5400" dirty="0"/>
          </a:p>
        </p:txBody>
      </p:sp>
      <p:cxnSp>
        <p:nvCxnSpPr>
          <p:cNvPr id="29" name="Straight Connector 2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926330" y="4852670"/>
            <a:ext cx="2454275" cy="2005330"/>
          </a:xfrm>
        </p:spPr>
        <p:txBody>
          <a:bodyPr>
            <a:normAutofit/>
          </a:bodyPr>
          <a:lstStyle/>
          <a:p>
            <a:pPr algn="just"/>
            <a:r>
              <a:rPr lang="en-US" sz="1600" dirty="0"/>
              <a:t>Presented by,</a:t>
            </a:r>
            <a:endParaRPr lang="en-US" sz="1600" dirty="0"/>
          </a:p>
          <a:p>
            <a:pPr algn="just">
              <a:lnSpc>
                <a:spcPct val="100000"/>
              </a:lnSpc>
            </a:pPr>
            <a:r>
              <a:rPr lang="en-IN" altLang="en-US" sz="1600" dirty="0"/>
              <a:t>a.KavipriA,                                                               </a:t>
            </a:r>
            <a:r>
              <a:rPr lang="en-US" sz="1600" dirty="0"/>
              <a:t>         </a:t>
            </a:r>
            <a:r>
              <a:rPr lang="en-IN" altLang="en-US" sz="1600" dirty="0"/>
              <a:t>           j.l.manovathi</a:t>
            </a:r>
            <a:endParaRPr lang="en-IN" altLang="en-US" sz="1600" dirty="0"/>
          </a:p>
          <a:p>
            <a:pPr algn="just">
              <a:lnSpc>
                <a:spcPct val="100000"/>
              </a:lnSpc>
            </a:pPr>
            <a:r>
              <a:rPr lang="en-IN" altLang="en-US" sz="1600" dirty="0"/>
              <a:t>G.PRIYADHARSHINI</a:t>
            </a:r>
            <a:r>
              <a:rPr lang="en-US" sz="1600" dirty="0"/>
              <a:t>,</a:t>
            </a:r>
            <a:r>
              <a:rPr lang="en-IN" altLang="en-US" sz="1600" dirty="0"/>
              <a:t>B.SWEATHA</a:t>
            </a:r>
            <a:r>
              <a:rPr lang="en-US" sz="1600" dirty="0"/>
              <a:t>.</a:t>
            </a:r>
            <a:endParaRPr lang="en-US" sz="1600" dirty="0"/>
          </a:p>
          <a:p>
            <a:pPr algn="just">
              <a:lnSpc>
                <a:spcPct val="100000"/>
              </a:lnSpc>
            </a:pP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:\Users\ELCOT\Pictures\Screenshots\Screenshot (14).pngScreenshot (14)"/>
          <p:cNvPicPr>
            <a:picLocks noGrp="1" noChangeAspect="1"/>
          </p:cNvPicPr>
          <p:nvPr>
            <p:ph idx="1"/>
          </p:nvPr>
        </p:nvPicPr>
        <p:blipFill>
          <a:blip r:embed="rId1"/>
          <a:srcRect t="10527" b="10527"/>
          <a:stretch>
            <a:fillRect/>
          </a:stretch>
        </p:blipFill>
        <p:spPr>
          <a:xfrm>
            <a:off x="1217930" y="1377315"/>
            <a:ext cx="10172065" cy="435673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00070"/>
          </a:xfrm>
        </p:spPr>
        <p:txBody>
          <a:bodyPr/>
          <a:lstStyle/>
          <a:p>
            <a:r>
              <a:rPr lang="en-US" dirty="0"/>
              <a:t>Creating bar graph using dashboard</a:t>
            </a:r>
            <a:endParaRPr lang="en-IN" dirty="0"/>
          </a:p>
        </p:txBody>
      </p:sp>
      <p:pic>
        <p:nvPicPr>
          <p:cNvPr id="11" name="Content Placeholder 10" descr="C:\Users\ELCOT\Pictures\Screenshots\Screenshot (15).pngScreenshot (15)"/>
          <p:cNvPicPr>
            <a:picLocks noGrp="1" noChangeAspect="1"/>
          </p:cNvPicPr>
          <p:nvPr>
            <p:ph idx="1"/>
          </p:nvPr>
        </p:nvPicPr>
        <p:blipFill>
          <a:blip r:embed="rId1"/>
          <a:srcRect t="7376" b="7376"/>
          <a:stretch>
            <a:fillRect/>
          </a:stretch>
        </p:blipFill>
        <p:spPr>
          <a:xfrm>
            <a:off x="956945" y="1686560"/>
            <a:ext cx="10198735" cy="418274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packed ball structure using dashboard</a:t>
            </a:r>
            <a:endParaRPr lang="en-IN" dirty="0"/>
          </a:p>
        </p:txBody>
      </p:sp>
      <p:pic>
        <p:nvPicPr>
          <p:cNvPr id="11" name="Content Placeholder 10" descr="C:\Users\ELCOT\Pictures\Screenshots\Screenshot (17).pngScreenshot (17)"/>
          <p:cNvPicPr>
            <a:picLocks noGrp="1" noChangeAspect="1"/>
          </p:cNvPicPr>
          <p:nvPr>
            <p:ph idx="1"/>
          </p:nvPr>
        </p:nvPicPr>
        <p:blipFill>
          <a:blip r:embed="rId1"/>
          <a:srcRect l="30" r="30"/>
          <a:stretch>
            <a:fillRect/>
          </a:stretch>
        </p:blipFill>
        <p:spPr>
          <a:xfrm>
            <a:off x="939800" y="1736725"/>
            <a:ext cx="10443845" cy="413258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area using dashboard</a:t>
            </a:r>
            <a:endParaRPr lang="en-IN" dirty="0"/>
          </a:p>
        </p:txBody>
      </p:sp>
      <p:pic>
        <p:nvPicPr>
          <p:cNvPr id="5" name="Content Placeholder 4" descr="C:\Users\ELCOT\Pictures\Screenshots\Screenshot (18).pngScreenshot (18)"/>
          <p:cNvPicPr>
            <a:picLocks noGrp="1" noChangeAspect="1"/>
          </p:cNvPicPr>
          <p:nvPr>
            <p:ph idx="1"/>
          </p:nvPr>
        </p:nvPicPr>
        <p:blipFill>
          <a:blip r:embed="rId1"/>
          <a:srcRect t="10942" b="10942"/>
          <a:stretch>
            <a:fillRect/>
          </a:stretch>
        </p:blipFill>
        <p:spPr>
          <a:xfrm>
            <a:off x="759460" y="1737360"/>
            <a:ext cx="10739120" cy="453580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Step 4: CREATING REPORT USING IBM COGNOS</a:t>
            </a:r>
            <a:endParaRPr lang="en-IN" sz="3600" dirty="0"/>
          </a:p>
        </p:txBody>
      </p:sp>
      <p:pic>
        <p:nvPicPr>
          <p:cNvPr id="5" name="Content Placeholder 4" descr="C:\Users\ELCOT\Pictures\Screenshots\Screenshot (10).pngScreenshot (10)"/>
          <p:cNvPicPr>
            <a:picLocks noGrp="1" noChangeAspect="1"/>
          </p:cNvPicPr>
          <p:nvPr>
            <p:ph idx="1"/>
          </p:nvPr>
        </p:nvPicPr>
        <p:blipFill>
          <a:blip r:embed="rId1"/>
          <a:srcRect t="3016" b="3016"/>
          <a:stretch>
            <a:fillRect/>
          </a:stretch>
        </p:blipFill>
        <p:spPr>
          <a:xfrm>
            <a:off x="1097280" y="1736725"/>
            <a:ext cx="10147935" cy="413258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:\Users\ELCOT\Pictures\Screenshots\Screenshot (20).pngScreenshot (20)"/>
          <p:cNvPicPr>
            <a:picLocks noGrp="1" noChangeAspect="1"/>
          </p:cNvPicPr>
          <p:nvPr>
            <p:ph idx="1"/>
          </p:nvPr>
        </p:nvPicPr>
        <p:blipFill>
          <a:blip r:embed="rId1"/>
          <a:srcRect t="6823" b="6823"/>
          <a:stretch>
            <a:fillRect/>
          </a:stretch>
        </p:blipFill>
        <p:spPr>
          <a:xfrm>
            <a:off x="537845" y="1015365"/>
            <a:ext cx="10784840" cy="482727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0080" y="927735"/>
            <a:ext cx="10515600" cy="494093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bar graph using report</a:t>
            </a:r>
            <a:endParaRPr lang="en-IN" dirty="0"/>
          </a:p>
        </p:txBody>
      </p:sp>
      <p:pic>
        <p:nvPicPr>
          <p:cNvPr id="5" name="Content Placeholder 4" descr="C:\Users\ELCOT\Pictures\Screenshots\Screenshot (13).pngScreenshot (13)"/>
          <p:cNvPicPr>
            <a:picLocks noGrp="1" noChangeAspect="1"/>
          </p:cNvPicPr>
          <p:nvPr>
            <p:ph idx="1"/>
          </p:nvPr>
        </p:nvPicPr>
        <p:blipFill>
          <a:blip r:embed="rId1"/>
          <a:srcRect l="30" r="30"/>
          <a:stretch>
            <a:fillRect/>
          </a:stretch>
        </p:blipFill>
        <p:spPr>
          <a:xfrm>
            <a:off x="982980" y="1737995"/>
            <a:ext cx="10628630" cy="413131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5: STATISTICAL TESTS USING TREEMAP</a:t>
            </a:r>
            <a:endParaRPr lang="en-IN" sz="3600" dirty="0"/>
          </a:p>
        </p:txBody>
      </p:sp>
      <p:pic>
        <p:nvPicPr>
          <p:cNvPr id="5" name="Content Placeholder 4" descr="C:\Users\ELCOT\Pictures\Screenshots\Screenshot (19).pngScreenshot (19)"/>
          <p:cNvPicPr>
            <a:picLocks noGrp="1" noChangeAspect="1"/>
          </p:cNvPicPr>
          <p:nvPr>
            <p:ph idx="1"/>
          </p:nvPr>
        </p:nvPicPr>
        <p:blipFill>
          <a:blip r:embed="rId1"/>
          <a:srcRect t="8543" b="8543"/>
          <a:stretch>
            <a:fillRect/>
          </a:stretch>
        </p:blipFill>
        <p:spPr>
          <a:xfrm>
            <a:off x="979170" y="1737360"/>
            <a:ext cx="10177145" cy="390334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280" y="286385"/>
            <a:ext cx="6196965" cy="3293745"/>
          </a:xfrm>
        </p:spPr>
        <p:txBody>
          <a:bodyPr/>
          <a:p>
            <a:r>
              <a:rPr lang="en-IN" altLang="en-US" sz="66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</a:t>
            </a:r>
            <a:endParaRPr lang="en-IN" altLang="en-US" sz="66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9716135" y="7374890"/>
            <a:ext cx="542925" cy="228600"/>
          </a:xfrm>
        </p:spPr>
        <p:txBody>
          <a:bodyPr>
            <a:normAutofit fontScale="40000"/>
          </a:bodyPr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1)APPLYING ML MODEL(REGULARIZATION)</a:t>
            </a:r>
            <a:endParaRPr lang="en-US" sz="3200" dirty="0"/>
          </a:p>
          <a:p>
            <a:r>
              <a:rPr lang="en-US" sz="3200" dirty="0"/>
              <a:t>2) SPLITTING THE TRAINING AND TESTING DATA</a:t>
            </a:r>
            <a:endParaRPr lang="en-US" sz="3200" dirty="0"/>
          </a:p>
          <a:p>
            <a:r>
              <a:rPr lang="en-US" sz="3200" dirty="0"/>
              <a:t>3)CREATING DASHBOARD USING IBM COGNOS</a:t>
            </a:r>
            <a:endParaRPr lang="en-US" sz="3200" dirty="0"/>
          </a:p>
          <a:p>
            <a:r>
              <a:rPr lang="en-US" sz="3200" dirty="0"/>
              <a:t>4)CREATING REPORT USING IBM COGNOS</a:t>
            </a:r>
            <a:endParaRPr lang="en-US" sz="3200" dirty="0"/>
          </a:p>
          <a:p>
            <a:r>
              <a:rPr lang="en-US" sz="3200" dirty="0"/>
              <a:t>5)STATISTICAL TESTS USING TREEMAP</a:t>
            </a:r>
            <a:endParaRPr lang="en-IN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240" y="101600"/>
            <a:ext cx="9712960" cy="1546860"/>
          </a:xfrm>
        </p:spPr>
        <p:txBody>
          <a:bodyPr>
            <a:normAutofit/>
          </a:bodyPr>
          <a:lstStyle/>
          <a:p>
            <a:r>
              <a:rPr lang="en-US" sz="3600" dirty="0"/>
              <a:t>Step 1:</a:t>
            </a:r>
            <a:r>
              <a:rPr lang="en-IN" altLang="en-US" sz="3600" dirty="0"/>
              <a:t>split the </a:t>
            </a:r>
            <a:r>
              <a:rPr lang="en-US" sz="3600" dirty="0"/>
              <a:t>dataset</a:t>
            </a:r>
            <a:r>
              <a:rPr lang="en-IN" altLang="en-US" sz="3600" dirty="0"/>
              <a:t> into test data and train data</a:t>
            </a:r>
            <a:endParaRPr lang="en-IN" altLang="en-US" sz="3600" dirty="0"/>
          </a:p>
        </p:txBody>
      </p:sp>
      <p:pic>
        <p:nvPicPr>
          <p:cNvPr id="13" name="Content Placeholder 12" descr="C:\Users\ELCOT\Pictures\Screenshots\Screenshot (27).pngScreenshot (27)"/>
          <p:cNvPicPr>
            <a:picLocks noGrp="1" noChangeAspect="1"/>
          </p:cNvPicPr>
          <p:nvPr>
            <p:ph idx="1"/>
          </p:nvPr>
        </p:nvPicPr>
        <p:blipFill>
          <a:blip r:embed="rId1"/>
          <a:srcRect t="10342" b="10342"/>
          <a:stretch>
            <a:fillRect/>
          </a:stretch>
        </p:blipFill>
        <p:spPr>
          <a:xfrm>
            <a:off x="897255" y="1648460"/>
            <a:ext cx="10600055" cy="4486275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:\Users\ELCOT\Pictures\Screenshots\Screenshot (26).pngScreenshot (26)"/>
          <p:cNvPicPr>
            <a:picLocks noGrp="1" noChangeAspect="1"/>
          </p:cNvPicPr>
          <p:nvPr>
            <p:ph idx="1"/>
          </p:nvPr>
        </p:nvPicPr>
        <p:blipFill>
          <a:blip r:embed="rId1"/>
          <a:srcRect t="4713" b="4713"/>
          <a:stretch>
            <a:fillRect/>
          </a:stretch>
        </p:blipFill>
        <p:spPr>
          <a:xfrm>
            <a:off x="791845" y="1531620"/>
            <a:ext cx="10629265" cy="4551045"/>
          </a:xfrm>
        </p:spPr>
      </p:pic>
      <p:sp>
        <p:nvSpPr>
          <p:cNvPr id="4" name="Text Box 3"/>
          <p:cNvSpPr txBox="1"/>
          <p:nvPr/>
        </p:nvSpPr>
        <p:spPr>
          <a:xfrm>
            <a:off x="1310005" y="342900"/>
            <a:ext cx="9104630" cy="1088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 dirty="0">
                <a:latin typeface="MV Boli" panose="02000500030200090000" charset="0"/>
                <a:cs typeface="MV Boli" panose="02000500030200090000" charset="0"/>
                <a:sym typeface="+mn-ea"/>
              </a:rPr>
              <a:t>Step </a:t>
            </a:r>
            <a:r>
              <a:rPr lang="en-IN" altLang="en-US" sz="3200" b="1" dirty="0">
                <a:latin typeface="MV Boli" panose="02000500030200090000" charset="0"/>
                <a:cs typeface="MV Boli" panose="02000500030200090000" charset="0"/>
                <a:sym typeface="+mn-ea"/>
              </a:rPr>
              <a:t>2</a:t>
            </a:r>
            <a:r>
              <a:rPr lang="en-US" sz="3200" b="1" dirty="0">
                <a:latin typeface="MV Boli" panose="02000500030200090000" charset="0"/>
                <a:cs typeface="MV Boli" panose="02000500030200090000" charset="0"/>
                <a:sym typeface="+mn-ea"/>
              </a:rPr>
              <a:t>:</a:t>
            </a:r>
            <a:r>
              <a:rPr lang="en-IN" altLang="en-US" sz="3200" b="1" dirty="0">
                <a:latin typeface="MV Boli" panose="02000500030200090000" charset="0"/>
                <a:cs typeface="MV Boli" panose="02000500030200090000" charset="0"/>
                <a:sym typeface="+mn-ea"/>
              </a:rPr>
              <a:t>Applying the regularization model to the dataset</a:t>
            </a:r>
            <a:endParaRPr lang="en-IN" altLang="en-US" sz="3200" b="1" dirty="0">
              <a:latin typeface="MV Boli" panose="02000500030200090000" charset="0"/>
              <a:cs typeface="MV Boli" panose="02000500030200090000" charset="0"/>
            </a:endParaRPr>
          </a:p>
          <a:p>
            <a:endParaRPr lang="en-US" sz="3200" b="1">
              <a:latin typeface="MV Boli" panose="02000500030200090000" charset="0"/>
              <a:cs typeface="MV Boli" panose="0200050003020009000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:\Users\ELCOT\Pictures\Screenshots\Screenshot (28).pngScreenshot (28)"/>
          <p:cNvPicPr>
            <a:picLocks noGrp="1" noChangeAspect="1"/>
          </p:cNvPicPr>
          <p:nvPr>
            <p:ph idx="1"/>
          </p:nvPr>
        </p:nvPicPr>
        <p:blipFill>
          <a:blip r:embed="rId1"/>
          <a:srcRect t="8803" b="8803"/>
          <a:stretch>
            <a:fillRect/>
          </a:stretch>
        </p:blipFill>
        <p:spPr>
          <a:xfrm>
            <a:off x="844550" y="1157605"/>
            <a:ext cx="10575925" cy="4852035"/>
          </a:xfrm>
        </p:spPr>
      </p:pic>
      <p:sp>
        <p:nvSpPr>
          <p:cNvPr id="7" name="TextBox 6"/>
          <p:cNvSpPr txBox="1"/>
          <p:nvPr/>
        </p:nvSpPr>
        <p:spPr>
          <a:xfrm>
            <a:off x="1215343" y="405114"/>
            <a:ext cx="9329193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Step </a:t>
            </a:r>
            <a:r>
              <a:rPr lang="en-IN" altLang="en-US" sz="3600" dirty="0"/>
              <a:t>3</a:t>
            </a:r>
            <a:r>
              <a:rPr lang="en-US" sz="3600" dirty="0"/>
              <a:t>:</a:t>
            </a:r>
            <a:r>
              <a:rPr lang="en-IN" altLang="en-US" sz="3600" dirty="0"/>
              <a:t>Calculating the loss value</a:t>
            </a:r>
            <a:endParaRPr lang="en-IN" alt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:\Users\ELCOT\Pictures\Screenshots\Screenshot (29).pngScreenshot (29)"/>
          <p:cNvPicPr>
            <a:picLocks noGrp="1" noChangeAspect="1"/>
          </p:cNvPicPr>
          <p:nvPr>
            <p:ph idx="1"/>
          </p:nvPr>
        </p:nvPicPr>
        <p:blipFill>
          <a:blip r:embed="rId1"/>
          <a:srcRect t="5119" b="5119"/>
          <a:stretch>
            <a:fillRect/>
          </a:stretch>
        </p:blipFill>
        <p:spPr>
          <a:xfrm>
            <a:off x="1087755" y="1223645"/>
            <a:ext cx="10243820" cy="4645025"/>
          </a:xfrm>
        </p:spPr>
      </p:pic>
      <p:sp>
        <p:nvSpPr>
          <p:cNvPr id="2" name="Text Box 1"/>
          <p:cNvSpPr txBox="1"/>
          <p:nvPr/>
        </p:nvSpPr>
        <p:spPr>
          <a:xfrm>
            <a:off x="2352675" y="371475"/>
            <a:ext cx="9435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/>
              <a:t>step:4 calculate the accuracy</a:t>
            </a:r>
            <a:endParaRPr lang="en-IN" altLang="en-US" sz="36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</a:t>
            </a:r>
            <a:r>
              <a:rPr lang="en-IN" altLang="en-US" sz="3600" dirty="0"/>
              <a:t>5</a:t>
            </a:r>
            <a:r>
              <a:rPr lang="en-US" sz="3600" dirty="0"/>
              <a:t>: CREATING DASHBOARD USING IBM COGNOS</a:t>
            </a:r>
            <a:endParaRPr lang="en-IN" sz="3600" dirty="0"/>
          </a:p>
        </p:txBody>
      </p:sp>
      <p:pic>
        <p:nvPicPr>
          <p:cNvPr id="5" name="Content Placeholder 4" descr="C:\Users\ELCOT\Pictures\Screenshots\Screenshot (11).pngScreenshot (11)"/>
          <p:cNvPicPr>
            <a:picLocks noGrp="1" noChangeAspect="1"/>
          </p:cNvPicPr>
          <p:nvPr>
            <p:ph idx="1"/>
          </p:nvPr>
        </p:nvPicPr>
        <p:blipFill>
          <a:blip r:embed="rId1"/>
          <a:srcRect t="5686" b="5686"/>
          <a:stretch>
            <a:fillRect/>
          </a:stretch>
        </p:blipFill>
        <p:spPr>
          <a:xfrm>
            <a:off x="1097280" y="1608455"/>
            <a:ext cx="10281920" cy="4410075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:\Users\ELCOT\Pictures\Screenshots\Screenshot (12).pngScreenshot (12)"/>
          <p:cNvPicPr>
            <a:picLocks noGrp="1" noChangeAspect="1"/>
          </p:cNvPicPr>
          <p:nvPr>
            <p:ph idx="1"/>
          </p:nvPr>
        </p:nvPicPr>
        <p:blipFill>
          <a:blip r:embed="rId1"/>
          <a:srcRect t="4812" b="4812"/>
          <a:stretch>
            <a:fillRect/>
          </a:stretch>
        </p:blipFill>
        <p:spPr>
          <a:xfrm>
            <a:off x="1180465" y="775335"/>
            <a:ext cx="10436860" cy="509333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:\Users\ELCOT\Pictures\Screenshots\Screenshot (13).pngScreenshot (13)"/>
          <p:cNvPicPr>
            <a:picLocks noGrp="1" noChangeAspect="1"/>
          </p:cNvPicPr>
          <p:nvPr>
            <p:ph idx="1"/>
          </p:nvPr>
        </p:nvPicPr>
        <p:blipFill>
          <a:blip r:embed="rId1"/>
          <a:srcRect t="6092" b="6092"/>
          <a:stretch>
            <a:fillRect/>
          </a:stretch>
        </p:blipFill>
        <p:spPr>
          <a:xfrm>
            <a:off x="932180" y="902970"/>
            <a:ext cx="10656570" cy="4966335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S t a t u s   x m l n s = " 7 1 a f 3 2 4 3 - 3 d d 4 - 4 a 8 d - 8 c 0 d - d d 7 6 d a 1 f 0 2 a 5 " > N o t   s t a r t e d < / S t a t u s > < M e d i a S e r v i c e K e y P o i n t s   x m l n s = " 7 1 a f 3 2 4 3 - 3 d d 4 - 4 a 8 d - 8 c 0 d - d d 7 6 d a 1 f 0 2 a 5 "   x s i : n i l = " t r u e " / > < / d o c u m e n t M a n a g e m e n t > < / p : p r o p e r t i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1 2 "   m a : c o n t e n t T y p e D e s c r i p t i o n = " C r e a t e   a   n e w   d o c u m e n t . "   m a : c o n t e n t T y p e S c o p e = " "   m a : v e r s i o n I D = " a 4 1 0 d d 7 f 9 3 c 9 5 3 3 3 f f a 1 b 6 0 e d 6 a d e d d 1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a 9 3 6 d 9 b a b a 7 6 a a 3 8 6 6 4 9 3 f e f f 1 6 0 f a a b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7 1 a f 3 2 4 3 - 3 d d 4 - 4 a 8 d - 8 c 0 d - d d 7 6 d a 1 f 0 2 a 5 "   x m l n s : n s 3 = " 1 6 c 0 5 7 2 7 - a a 7 5 - 4 e 4 a - 9 b 5 f - 8 a 8 0 a 1 1 6 5 8 9 1 " >  
 < x s d : i m p o r t   n a m e s p a c e = " 7 1 a f 3 2 4 3 - 3 d d 4 - 4 a 8 d - 8 c 0 d - d d 7 6 d a 1 f 0 2 a 5 " / >  
 < x s d : i m p o r t   n a m e s p a c e = " 1 6 c 0 5 7 2 7 - a a 7 5 - 4 e 4 a - 9 b 5 f - 8 a 8 0 a 1 1 6 5 8 9 1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2 : S t a t u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i n t e r n a l N a m e = " M e d i a S e r v i c e K e y P o i n t s "   m a : r e a d O n l y = " f a l s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S t a t u s "   m a : i n d e x = " 1 9 "   n i l l a b l e = " t r u e "   m a : d i s p l a y N a m e = " S t a t u s "   m a : d e f a u l t = " N o t   s t a r t e d "   m a : f o r m a t = " D r o p d o w n "   m a : i n t e r n a l N a m e = " S t a t u s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1.xml><?xml version="1.0" encoding="utf-8"?>
<ds:datastoreItem xmlns:ds="http://schemas.openxmlformats.org/officeDocument/2006/customXml" ds:itemID="{4F5B1FD9-3BB6-4DA9-A089-3B68C2323D4F}">
  <ds:schemaRefs/>
</ds:datastoreItem>
</file>

<file path=customXml/itemProps2.xml><?xml version="1.0" encoding="utf-8"?>
<ds:datastoreItem xmlns:ds="http://schemas.openxmlformats.org/officeDocument/2006/customXml" ds:itemID="{1747A963-53E0-44AF-AF13-963FE676C682}">
  <ds:schemaRefs/>
</ds:datastoreItem>
</file>

<file path=customXml/itemProps3.xml><?xml version="1.0" encoding="utf-8"?>
<ds:datastoreItem xmlns:ds="http://schemas.openxmlformats.org/officeDocument/2006/customXml" ds:itemID="{638A3B04-B0F3-4C12-A722-52B5CF6D972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{EA451D5A-3475-4550-97BA-18E2E527C387}tf33845126_win32</Template>
  <TotalTime>0</TotalTime>
  <Words>802</Words>
  <Application>WPS Presentation</Application>
  <PresentationFormat>Widescreen</PresentationFormat>
  <Paragraphs>40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59" baseType="lpstr">
      <vt:lpstr>Arial</vt:lpstr>
      <vt:lpstr>SimSun</vt:lpstr>
      <vt:lpstr>Wingdings</vt:lpstr>
      <vt:lpstr>Calibri</vt:lpstr>
      <vt:lpstr>Franklin Gothic Book</vt:lpstr>
      <vt:lpstr>Bookman Old Style</vt:lpstr>
      <vt:lpstr>Segoe Print</vt:lpstr>
      <vt:lpstr>Microsoft YaHei</vt:lpstr>
      <vt:lpstr>Arial Unicode MS</vt:lpstr>
      <vt:lpstr>Franklin Gothic Book</vt:lpstr>
      <vt:lpstr>Arial Black</vt:lpstr>
      <vt:lpstr>Bahnschrift</vt:lpstr>
      <vt:lpstr>Bahnschrift Condensed</vt:lpstr>
      <vt:lpstr>Bahnschrift Light Condensed</vt:lpstr>
      <vt:lpstr>Bahnschrift SemiLight</vt:lpstr>
      <vt:lpstr>Bahnschrift SemiLight SemiConde</vt:lpstr>
      <vt:lpstr>Bahnschrift SemiLight Condensed</vt:lpstr>
      <vt:lpstr>Cascadia Mono</vt:lpstr>
      <vt:lpstr>Cascadia Mono SemiBold</vt:lpstr>
      <vt:lpstr>Cascadia Mono SemiLight</vt:lpstr>
      <vt:lpstr>Comic Sans MS</vt:lpstr>
      <vt:lpstr>Georgia</vt:lpstr>
      <vt:lpstr>Franklin Gothic Medium</vt:lpstr>
      <vt:lpstr>Gabriola</vt:lpstr>
      <vt:lpstr>Ink Free</vt:lpstr>
      <vt:lpstr>Kartika</vt:lpstr>
      <vt:lpstr>Leelawadee UI Semilight</vt:lpstr>
      <vt:lpstr>Malgun Gothic Semilight</vt:lpstr>
      <vt:lpstr>Microsoft Himalaya</vt:lpstr>
      <vt:lpstr>Microsoft JhengHei Light</vt:lpstr>
      <vt:lpstr>Microsoft JhengHei UI</vt:lpstr>
      <vt:lpstr>Microsoft New Tai Lue</vt:lpstr>
      <vt:lpstr>Microsoft JhengHei UI Light</vt:lpstr>
      <vt:lpstr>Microsoft Tai Le</vt:lpstr>
      <vt:lpstr>Microsoft Yi Baiti</vt:lpstr>
      <vt:lpstr>Mongolian Baiti</vt:lpstr>
      <vt:lpstr>MS UI Gothic</vt:lpstr>
      <vt:lpstr>Myanmar Text</vt:lpstr>
      <vt:lpstr>MV Boli</vt:lpstr>
      <vt:lpstr>1_RetrospectVTI</vt:lpstr>
      <vt:lpstr>Product Sales Analysis</vt:lpstr>
      <vt:lpstr>OBJECTIVES</vt:lpstr>
      <vt:lpstr>Step 1:Applying regularization to the dataset.</vt:lpstr>
      <vt:lpstr>PowerPoint 演示文稿</vt:lpstr>
      <vt:lpstr>PowerPoint 演示文稿</vt:lpstr>
      <vt:lpstr>PowerPoint 演示文稿</vt:lpstr>
      <vt:lpstr>Step 3: CREATING DASHBOARD USING IBM COGNOS</vt:lpstr>
      <vt:lpstr>PowerPoint 演示文稿</vt:lpstr>
      <vt:lpstr>PowerPoint 演示文稿</vt:lpstr>
      <vt:lpstr>PowerPoint 演示文稿</vt:lpstr>
      <vt:lpstr>Creating bar graph using dashboard</vt:lpstr>
      <vt:lpstr>Creating packed ball structure using dashboard</vt:lpstr>
      <vt:lpstr>Creating area using dashboard</vt:lpstr>
      <vt:lpstr>Step 4: CREATING REPORT USING IBM COGNOS</vt:lpstr>
      <vt:lpstr>PowerPoint 演示文稿</vt:lpstr>
      <vt:lpstr>PowerPoint 演示文稿</vt:lpstr>
      <vt:lpstr>Creating bar graph using report</vt:lpstr>
      <vt:lpstr>Step 5: STATISTICAL TESTS USING TREEMAP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HEALTH CAMPAIGN AWARENESS</dc:title>
  <dc:creator>Muthupriya Muthukumar</dc:creator>
  <cp:lastModifiedBy>ELCOT</cp:lastModifiedBy>
  <cp:revision>5</cp:revision>
  <dcterms:created xsi:type="dcterms:W3CDTF">2023-10-25T15:16:00Z</dcterms:created>
  <dcterms:modified xsi:type="dcterms:W3CDTF">2023-10-26T11:56:28Z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DB36A3926E1944FCBD9E580ED01B0485_13</vt:lpwstr>
  </property>
  <property fmtid="{D5CDD505-2E9C-101B-9397-08002B2CF9AE}" pid="4" name="KSOProductBuildVer">
    <vt:lpwstr>1033-12.2.0.13266</vt:lpwstr>
  </property>
</Properties>
</file>